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60" r:id="rId4"/>
    <p:sldId id="263" r:id="rId5"/>
    <p:sldId id="261" r:id="rId6"/>
    <p:sldId id="258" r:id="rId7"/>
  </p:sldIdLst>
  <p:sldSz cx="10287000" cy="1828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Impact" panose="020B0806030902050204" pitchFamily="34" charset="0"/>
      <p:regular r:id="rId12"/>
    </p:embeddedFont>
    <p:embeddedFont>
      <p:font typeface="Wide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118"/>
    <a:srgbClr val="179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5" autoAdjust="0"/>
    <p:restoredTop sz="94723" autoAdjust="0"/>
  </p:normalViewPr>
  <p:slideViewPr>
    <p:cSldViewPr>
      <p:cViewPr varScale="1">
        <p:scale>
          <a:sx n="33" d="100"/>
          <a:sy n="33" d="100"/>
        </p:scale>
        <p:origin x="3032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3475" y="-1464739"/>
            <a:ext cx="6863030" cy="6576030"/>
          </a:xfrm>
          <a:custGeom>
            <a:avLst/>
            <a:gdLst/>
            <a:ahLst/>
            <a:cxnLst/>
            <a:rect l="l" t="t" r="r" b="b"/>
            <a:pathLst>
              <a:path w="6863030" h="6576030">
                <a:moveTo>
                  <a:pt x="0" y="0"/>
                </a:moveTo>
                <a:lnTo>
                  <a:pt x="6863030" y="0"/>
                </a:lnTo>
                <a:lnTo>
                  <a:pt x="6863030" y="6576031"/>
                </a:lnTo>
                <a:lnTo>
                  <a:pt x="0" y="6576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852055" y="-9610093"/>
            <a:ext cx="11991109" cy="11991109"/>
          </a:xfrm>
          <a:custGeom>
            <a:avLst/>
            <a:gdLst/>
            <a:ahLst/>
            <a:cxnLst/>
            <a:rect l="l" t="t" r="r" b="b"/>
            <a:pathLst>
              <a:path w="11991109" h="11991109">
                <a:moveTo>
                  <a:pt x="0" y="11991109"/>
                </a:moveTo>
                <a:lnTo>
                  <a:pt x="11991110" y="11991109"/>
                </a:lnTo>
                <a:lnTo>
                  <a:pt x="11991110" y="0"/>
                </a:lnTo>
                <a:lnTo>
                  <a:pt x="0" y="0"/>
                </a:lnTo>
                <a:lnTo>
                  <a:pt x="0" y="119911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35576" y="-7303871"/>
            <a:ext cx="6350222" cy="16230600"/>
          </a:xfrm>
          <a:custGeom>
            <a:avLst/>
            <a:gdLst/>
            <a:ahLst/>
            <a:cxnLst/>
            <a:rect l="l" t="t" r="r" b="b"/>
            <a:pathLst>
              <a:path w="6350222" h="16230600">
                <a:moveTo>
                  <a:pt x="0" y="0"/>
                </a:moveTo>
                <a:lnTo>
                  <a:pt x="6350222" y="0"/>
                </a:lnTo>
                <a:lnTo>
                  <a:pt x="6350222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98040" y="11479775"/>
            <a:ext cx="7688960" cy="6808225"/>
          </a:xfrm>
          <a:custGeom>
            <a:avLst/>
            <a:gdLst/>
            <a:ahLst/>
            <a:cxnLst/>
            <a:rect l="l" t="t" r="r" b="b"/>
            <a:pathLst>
              <a:path w="7688960" h="6808225">
                <a:moveTo>
                  <a:pt x="0" y="0"/>
                </a:moveTo>
                <a:lnTo>
                  <a:pt x="7688960" y="0"/>
                </a:lnTo>
                <a:lnTo>
                  <a:pt x="7688960" y="6808225"/>
                </a:lnTo>
                <a:lnTo>
                  <a:pt x="0" y="6808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89045" y="7121288"/>
            <a:ext cx="6350222" cy="16230600"/>
          </a:xfrm>
          <a:custGeom>
            <a:avLst/>
            <a:gdLst/>
            <a:ahLst/>
            <a:cxnLst/>
            <a:rect l="l" t="t" r="r" b="b"/>
            <a:pathLst>
              <a:path w="6350222" h="16230600">
                <a:moveTo>
                  <a:pt x="6350222" y="16230600"/>
                </a:moveTo>
                <a:lnTo>
                  <a:pt x="0" y="16230600"/>
                </a:lnTo>
                <a:lnTo>
                  <a:pt x="0" y="0"/>
                </a:lnTo>
                <a:lnTo>
                  <a:pt x="6350222" y="0"/>
                </a:lnTo>
                <a:lnTo>
                  <a:pt x="6350222" y="1623060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52055" y="12710889"/>
            <a:ext cx="11991109" cy="11991109"/>
          </a:xfrm>
          <a:custGeom>
            <a:avLst/>
            <a:gdLst/>
            <a:ahLst/>
            <a:cxnLst/>
            <a:rect l="l" t="t" r="r" b="b"/>
            <a:pathLst>
              <a:path w="11991109" h="11991109">
                <a:moveTo>
                  <a:pt x="0" y="0"/>
                </a:moveTo>
                <a:lnTo>
                  <a:pt x="11991110" y="0"/>
                </a:lnTo>
                <a:lnTo>
                  <a:pt x="11991110" y="11991109"/>
                </a:lnTo>
                <a:lnTo>
                  <a:pt x="0" y="11991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0252" y="137950"/>
            <a:ext cx="2171700" cy="2529270"/>
          </a:xfrm>
          <a:custGeom>
            <a:avLst/>
            <a:gdLst/>
            <a:ahLst/>
            <a:cxnLst/>
            <a:rect l="l" t="t" r="r" b="b"/>
            <a:pathLst>
              <a:path w="2598040" h="2963478">
                <a:moveTo>
                  <a:pt x="0" y="0"/>
                </a:moveTo>
                <a:lnTo>
                  <a:pt x="2598040" y="0"/>
                </a:lnTo>
                <a:lnTo>
                  <a:pt x="2598040" y="2963478"/>
                </a:lnTo>
                <a:lnTo>
                  <a:pt x="0" y="29634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04060" y="3474179"/>
            <a:ext cx="9830908" cy="10259846"/>
            <a:chOff x="0" y="-390525"/>
            <a:chExt cx="13107878" cy="115614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90525"/>
              <a:ext cx="12905170" cy="10192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97"/>
                </a:lnSpc>
              </a:pPr>
              <a:r>
                <a:rPr lang="en-US" sz="10283" dirty="0" err="1">
                  <a:solidFill>
                    <a:srgbClr val="333333"/>
                  </a:solidFill>
                  <a:latin typeface="Impact"/>
                  <a:ea typeface="Impact"/>
                  <a:cs typeface="Impact"/>
                  <a:sym typeface="Impact"/>
                </a:rPr>
                <a:t>LAMATu</a:t>
              </a:r>
              <a:r>
                <a:rPr lang="en-US" sz="10283" dirty="0">
                  <a:solidFill>
                    <a:srgbClr val="333333"/>
                  </a:solidFill>
                  <a:latin typeface="Impact"/>
                  <a:ea typeface="Impact"/>
                  <a:cs typeface="Impact"/>
                  <a:sym typeface="Impact"/>
                </a:rPr>
                <a:t>, CONTROLLED</a:t>
              </a:r>
            </a:p>
            <a:p>
              <a:pPr algn="ctr">
                <a:lnSpc>
                  <a:spcPts val="14397"/>
                </a:lnSpc>
                <a:spcBef>
                  <a:spcPct val="0"/>
                </a:spcBef>
              </a:pPr>
              <a:r>
                <a:rPr lang="en-US" sz="10283" dirty="0">
                  <a:solidFill>
                    <a:srgbClr val="333333"/>
                  </a:solidFill>
                  <a:latin typeface="Impact"/>
                  <a:ea typeface="Impact"/>
                  <a:cs typeface="Impact"/>
                  <a:sym typeface="Impact"/>
                </a:rPr>
                <a:t>RELEASE TECHNOLOGY</a:t>
              </a:r>
            </a:p>
            <a:p>
              <a:pPr algn="ctr">
                <a:lnSpc>
                  <a:spcPts val="14397"/>
                </a:lnSpc>
                <a:spcBef>
                  <a:spcPct val="0"/>
                </a:spcBef>
              </a:pPr>
              <a:r>
                <a:rPr lang="en-US" sz="10283" dirty="0">
                  <a:solidFill>
                    <a:srgbClr val="333333"/>
                  </a:solidFill>
                  <a:latin typeface="Impact"/>
                  <a:ea typeface="Impact"/>
                  <a:cs typeface="Impact"/>
                  <a:sym typeface="Impact"/>
                </a:rPr>
                <a:t>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2708" y="7810206"/>
              <a:ext cx="12905170" cy="3360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6"/>
                </a:lnSpc>
              </a:pPr>
              <a:endParaRPr dirty="0"/>
            </a:p>
            <a:p>
              <a:pPr algn="ctr">
                <a:lnSpc>
                  <a:spcPts val="4536"/>
                </a:lnSpc>
              </a:pPr>
              <a:r>
                <a:rPr lang="en-US" sz="3240" dirty="0">
                  <a:solidFill>
                    <a:srgbClr val="333333"/>
                  </a:solidFill>
                  <a:latin typeface="Wide"/>
                  <a:ea typeface="Wide"/>
                  <a:cs typeface="Wide"/>
                  <a:sym typeface="Wide"/>
                </a:rPr>
                <a:t> FERTILIZER</a:t>
              </a:r>
            </a:p>
            <a:p>
              <a:pPr algn="ctr">
                <a:lnSpc>
                  <a:spcPts val="4536"/>
                </a:lnSpc>
              </a:pPr>
              <a:r>
                <a:rPr lang="en-US" sz="3240" dirty="0">
                  <a:solidFill>
                    <a:srgbClr val="333333"/>
                  </a:solidFill>
                  <a:latin typeface="Wide"/>
                  <a:ea typeface="Wide"/>
                  <a:cs typeface="Wide"/>
                  <a:sym typeface="Wide"/>
                </a:rPr>
                <a:t>&amp;</a:t>
              </a:r>
            </a:p>
            <a:p>
              <a:pPr algn="ctr">
                <a:lnSpc>
                  <a:spcPts val="4536"/>
                </a:lnSpc>
                <a:spcBef>
                  <a:spcPct val="0"/>
                </a:spcBef>
              </a:pPr>
              <a:r>
                <a:rPr lang="en-US" sz="3240" dirty="0">
                  <a:solidFill>
                    <a:srgbClr val="333333"/>
                  </a:solidFill>
                  <a:latin typeface="Wide"/>
                  <a:ea typeface="Wide"/>
                  <a:cs typeface="Wide"/>
                  <a:sym typeface="Wide"/>
                </a:rPr>
                <a:t> fertilizing products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31974" y="-906999"/>
            <a:ext cx="4169276" cy="3994924"/>
          </a:xfrm>
          <a:custGeom>
            <a:avLst/>
            <a:gdLst/>
            <a:ahLst/>
            <a:cxnLst/>
            <a:rect l="l" t="t" r="r" b="b"/>
            <a:pathLst>
              <a:path w="4169276" h="3994924">
                <a:moveTo>
                  <a:pt x="0" y="0"/>
                </a:moveTo>
                <a:lnTo>
                  <a:pt x="4169276" y="0"/>
                </a:lnTo>
                <a:lnTo>
                  <a:pt x="4169276" y="3994924"/>
                </a:lnTo>
                <a:lnTo>
                  <a:pt x="0" y="3994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4293076"/>
            <a:ext cx="10287000" cy="3994924"/>
          </a:xfrm>
          <a:custGeom>
            <a:avLst/>
            <a:gdLst/>
            <a:ahLst/>
            <a:cxnLst/>
            <a:rect l="l" t="t" r="r" b="b"/>
            <a:pathLst>
              <a:path w="10287000" h="6915119">
                <a:moveTo>
                  <a:pt x="0" y="0"/>
                </a:moveTo>
                <a:lnTo>
                  <a:pt x="10287000" y="0"/>
                </a:lnTo>
                <a:lnTo>
                  <a:pt x="10287000" y="6915119"/>
                </a:lnTo>
                <a:lnTo>
                  <a:pt x="0" y="6915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04" t="-14312" r="-770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8123" y="246360"/>
            <a:ext cx="9678877" cy="446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7"/>
              </a:lnSpc>
              <a:spcBef>
                <a:spcPct val="0"/>
              </a:spcBef>
            </a:pPr>
            <a:r>
              <a:rPr lang="en-US" sz="8584" dirty="0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WHAT IS A </a:t>
            </a:r>
          </a:p>
          <a:p>
            <a:pPr algn="ctr">
              <a:lnSpc>
                <a:spcPts val="12017"/>
              </a:lnSpc>
              <a:spcBef>
                <a:spcPct val="0"/>
              </a:spcBef>
            </a:pPr>
            <a:r>
              <a:rPr lang="en-US" sz="8584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CRT-ENABLER </a:t>
            </a:r>
          </a:p>
          <a:p>
            <a:pPr algn="ctr">
              <a:lnSpc>
                <a:spcPts val="12017"/>
              </a:lnSpc>
              <a:spcBef>
                <a:spcPct val="0"/>
              </a:spcBef>
            </a:pPr>
            <a:r>
              <a:rPr lang="en-US" sz="8584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COATING  </a:t>
            </a:r>
            <a:r>
              <a:rPr lang="en-US" sz="8584" dirty="0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MATERIAL?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58124A7A-CC36-FF4A-90D1-EAB0506FD629}"/>
              </a:ext>
            </a:extLst>
          </p:cNvPr>
          <p:cNvSpPr/>
          <p:nvPr/>
        </p:nvSpPr>
        <p:spPr>
          <a:xfrm>
            <a:off x="250473" y="246360"/>
            <a:ext cx="1037048" cy="1005050"/>
          </a:xfrm>
          <a:custGeom>
            <a:avLst/>
            <a:gdLst/>
            <a:ahLst/>
            <a:cxnLst/>
            <a:rect l="l" t="t" r="r" b="b"/>
            <a:pathLst>
              <a:path w="2598040" h="2963478">
                <a:moveTo>
                  <a:pt x="0" y="0"/>
                </a:moveTo>
                <a:lnTo>
                  <a:pt x="2598040" y="0"/>
                </a:lnTo>
                <a:lnTo>
                  <a:pt x="2598040" y="2963478"/>
                </a:lnTo>
                <a:lnTo>
                  <a:pt x="0" y="2963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D5A72A5E-E7BA-D244-8C08-739BF3908ADE}"/>
              </a:ext>
            </a:extLst>
          </p:cNvPr>
          <p:cNvSpPr/>
          <p:nvPr/>
        </p:nvSpPr>
        <p:spPr>
          <a:xfrm>
            <a:off x="2400300" y="5323554"/>
            <a:ext cx="5067300" cy="4936165"/>
          </a:xfrm>
          <a:custGeom>
            <a:avLst/>
            <a:gdLst/>
            <a:ahLst/>
            <a:cxnLst/>
            <a:rect l="l" t="t" r="r" b="b"/>
            <a:pathLst>
              <a:path w="4114800" h="4113746">
                <a:moveTo>
                  <a:pt x="0" y="0"/>
                </a:moveTo>
                <a:lnTo>
                  <a:pt x="4114800" y="0"/>
                </a:lnTo>
                <a:lnTo>
                  <a:pt x="4114800" y="4113746"/>
                </a:lnTo>
                <a:lnTo>
                  <a:pt x="0" y="411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8C89AD-12D8-B344-9C9C-CA3359DF0585}"/>
              </a:ext>
            </a:extLst>
          </p:cNvPr>
          <p:cNvSpPr/>
          <p:nvPr/>
        </p:nvSpPr>
        <p:spPr>
          <a:xfrm>
            <a:off x="3526824" y="6446070"/>
            <a:ext cx="2895600" cy="274319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DADB01-B592-EF4A-B610-41585991DFAB}"/>
              </a:ext>
            </a:extLst>
          </p:cNvPr>
          <p:cNvSpPr/>
          <p:nvPr/>
        </p:nvSpPr>
        <p:spPr>
          <a:xfrm>
            <a:off x="187656" y="11126552"/>
            <a:ext cx="9911688" cy="2970448"/>
          </a:xfrm>
          <a:prstGeom prst="rect">
            <a:avLst/>
          </a:prstGeom>
          <a:gradFill>
            <a:gsLst>
              <a:gs pos="1100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</a:gradFill>
          <a:ln w="57150" cmpd="thinThick">
            <a:solidFill>
              <a:srgbClr val="1561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3413C-2BCB-3C41-8E8D-8BAFF2DBB241}"/>
              </a:ext>
            </a:extLst>
          </p:cNvPr>
          <p:cNvSpPr txBox="1"/>
          <p:nvPr/>
        </p:nvSpPr>
        <p:spPr>
          <a:xfrm>
            <a:off x="665896" y="11549947"/>
            <a:ext cx="89552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◉The nutrient core is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NO LONGER NAKED! </a:t>
            </a:r>
          </a:p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is enveloped by a coating material</a:t>
            </a:r>
          </a:p>
          <a:p>
            <a:pPr algn="ctr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◉ The coating material dissociates to release the nutrients </a:t>
            </a:r>
          </a:p>
          <a:p>
            <a:pPr algn="ctr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◉Time controlled release of nutrients offers continuous nutrient supply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B1083-CC95-A94E-9502-9DAB2BF910FD}"/>
              </a:ext>
            </a:extLst>
          </p:cNvPr>
          <p:cNvSpPr txBox="1"/>
          <p:nvPr/>
        </p:nvSpPr>
        <p:spPr>
          <a:xfrm>
            <a:off x="3576046" y="7685817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NUTRIENT CORE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1AB3F-17B2-6743-8092-C65FC58040FF}"/>
              </a:ext>
            </a:extLst>
          </p:cNvPr>
          <p:cNvSpPr txBox="1"/>
          <p:nvPr/>
        </p:nvSpPr>
        <p:spPr>
          <a:xfrm>
            <a:off x="7047396" y="6064286"/>
            <a:ext cx="256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COATED LAYER</a:t>
            </a:r>
            <a:endParaRPr lang="en-US" sz="2400" b="1" dirty="0"/>
          </a:p>
        </p:txBody>
      </p:sp>
      <p:sp>
        <p:nvSpPr>
          <p:cNvPr id="14" name="Bent Up Arrow 13">
            <a:extLst>
              <a:ext uri="{FF2B5EF4-FFF2-40B4-BE49-F238E27FC236}">
                <a16:creationId xmlns:a16="http://schemas.microsoft.com/office/drawing/2014/main" id="{15ECDFD0-11E6-DE48-930E-E5D4CE6F1E80}"/>
              </a:ext>
            </a:extLst>
          </p:cNvPr>
          <p:cNvSpPr/>
          <p:nvPr/>
        </p:nvSpPr>
        <p:spPr>
          <a:xfrm>
            <a:off x="7673510" y="6553200"/>
            <a:ext cx="633356" cy="1066800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1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F07250-6707-8A48-97BE-B8FCCBAA5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34752"/>
              </p:ext>
            </p:extLst>
          </p:nvPr>
        </p:nvGraphicFramePr>
        <p:xfrm>
          <a:off x="114300" y="4038600"/>
          <a:ext cx="10058400" cy="66598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922970277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20756445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9011968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38350102"/>
                    </a:ext>
                  </a:extLst>
                </a:gridCol>
              </a:tblGrid>
              <a:tr h="956706"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 PRODUCT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 err="1">
                          <a:effectLst/>
                          <a:latin typeface="Helvetica" pitchFamily="2" charset="0"/>
                        </a:rPr>
                        <a:t>LAMAtu</a:t>
                      </a:r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 </a:t>
                      </a:r>
                    </a:p>
                    <a:p>
                      <a:pPr algn="ctr"/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by </a:t>
                      </a:r>
                      <a:r>
                        <a:rPr lang="en-MY" sz="2000" dirty="0" err="1">
                          <a:effectLst/>
                          <a:latin typeface="Helvetica" pitchFamily="2" charset="0"/>
                        </a:rPr>
                        <a:t>Nanofertech</a:t>
                      </a:r>
                      <a:endParaRPr lang="en-MY" sz="2000" dirty="0">
                        <a:effectLst/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MY" sz="2000" dirty="0" err="1">
                          <a:effectLst/>
                          <a:latin typeface="Helvetica" pitchFamily="2" charset="0"/>
                        </a:rPr>
                        <a:t>Sdn</a:t>
                      </a:r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. Bhd.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 err="1">
                          <a:effectLst/>
                          <a:latin typeface="Helvetica" pitchFamily="2" charset="0"/>
                        </a:rPr>
                        <a:t>Ajib</a:t>
                      </a:r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 CRF </a:t>
                      </a:r>
                    </a:p>
                    <a:p>
                      <a:pPr algn="ctr"/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by </a:t>
                      </a:r>
                      <a:r>
                        <a:rPr lang="en-MY" sz="2000" dirty="0" err="1">
                          <a:effectLst/>
                          <a:latin typeface="Helvetica" pitchFamily="2" charset="0"/>
                        </a:rPr>
                        <a:t>Diversatech</a:t>
                      </a:r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 Fertilizer </a:t>
                      </a:r>
                      <a:r>
                        <a:rPr lang="en-MY" sz="2000" dirty="0" err="1">
                          <a:effectLst/>
                          <a:latin typeface="Helvetica" pitchFamily="2" charset="0"/>
                        </a:rPr>
                        <a:t>Sdn</a:t>
                      </a:r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. Bhd.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CRT Sachet fertilizer </a:t>
                      </a:r>
                    </a:p>
                    <a:p>
                      <a:pPr algn="ctr"/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by </a:t>
                      </a:r>
                      <a:r>
                        <a:rPr lang="en-MY" sz="2000" dirty="0" err="1">
                          <a:effectLst/>
                          <a:latin typeface="Helvetica" pitchFamily="2" charset="0"/>
                        </a:rPr>
                        <a:t>PlantSafe</a:t>
                      </a:r>
                      <a:endParaRPr lang="en-MY" sz="2000" dirty="0">
                        <a:effectLst/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MY" sz="2000" dirty="0" err="1">
                          <a:effectLst/>
                          <a:latin typeface="Helvetica" pitchFamily="2" charset="0"/>
                        </a:rPr>
                        <a:t>Sdn</a:t>
                      </a:r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. Bhd. </a:t>
                      </a:r>
                    </a:p>
                    <a:p>
                      <a:pPr algn="ctr"/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960438873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Coating material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effectLst/>
                          <a:latin typeface="Helvetica" pitchFamily="2" charset="0"/>
                        </a:rPr>
                        <a:t>element 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polymer</a:t>
                      </a:r>
                    </a:p>
                    <a:p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polymer</a:t>
                      </a:r>
                    </a:p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519027168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Dimension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MY" sz="2400" b="1" dirty="0">
                          <a:effectLst/>
                          <a:latin typeface="Helvetica" pitchFamily="2" charset="0"/>
                        </a:rPr>
                        <a:t>nano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blk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bulk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487078245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Coupled to nutrient release predictive tool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effectLst/>
                          <a:latin typeface="Helvetica" pitchFamily="2" charset="0"/>
                        </a:rPr>
                        <a:t>yes</a:t>
                      </a:r>
                      <a:endParaRPr lang="en-MY" sz="2400" b="1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>
                          <a:effectLst/>
                          <a:latin typeface="Helvetica" pitchFamily="2" charset="0"/>
                        </a:rPr>
                        <a:t>no</a:t>
                      </a:r>
                      <a:endParaRPr lang="en-MY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no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101472239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Form</a:t>
                      </a:r>
                    </a:p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b="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granule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granule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sachet</a:t>
                      </a:r>
                    </a:p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 </a:t>
                      </a:r>
                    </a:p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372657289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Crop range</a:t>
                      </a:r>
                    </a:p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b="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agricultural crops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oil palm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oil palm and rubber</a:t>
                      </a:r>
                    </a:p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 </a:t>
                      </a:r>
                    </a:p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752358408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Beneficial functional coat</a:t>
                      </a:r>
                    </a:p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effectLst/>
                          <a:latin typeface="Helvetica" pitchFamily="2" charset="0"/>
                        </a:rPr>
                        <a:t>yes</a:t>
                      </a:r>
                      <a:r>
                        <a:rPr lang="en-MY" sz="2400" dirty="0">
                          <a:effectLst/>
                          <a:latin typeface="Helvetica" pitchFamily="2" charset="0"/>
                        </a:rPr>
                        <a:t> </a:t>
                      </a:r>
                    </a:p>
                    <a:p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no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no</a:t>
                      </a:r>
                    </a:p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 </a:t>
                      </a:r>
                    </a:p>
                    <a:p>
                      <a:r>
                        <a:rPr lang="en-MY" sz="2000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MY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505606375"/>
                  </a:ext>
                </a:extLst>
              </a:tr>
            </a:tbl>
          </a:graphicData>
        </a:graphic>
      </p:graphicFrame>
      <p:sp>
        <p:nvSpPr>
          <p:cNvPr id="4" name="Freeform 4">
            <a:extLst>
              <a:ext uri="{FF2B5EF4-FFF2-40B4-BE49-F238E27FC236}">
                <a16:creationId xmlns:a16="http://schemas.microsoft.com/office/drawing/2014/main" id="{E410A7D4-5B1C-524F-A6B0-C84CF36CE31D}"/>
              </a:ext>
            </a:extLst>
          </p:cNvPr>
          <p:cNvSpPr/>
          <p:nvPr/>
        </p:nvSpPr>
        <p:spPr>
          <a:xfrm>
            <a:off x="0" y="15366495"/>
            <a:ext cx="10287000" cy="2921505"/>
          </a:xfrm>
          <a:custGeom>
            <a:avLst/>
            <a:gdLst/>
            <a:ahLst/>
            <a:cxnLst/>
            <a:rect l="l" t="t" r="r" b="b"/>
            <a:pathLst>
              <a:path w="10287000" h="6915119">
                <a:moveTo>
                  <a:pt x="0" y="0"/>
                </a:moveTo>
                <a:lnTo>
                  <a:pt x="10287000" y="0"/>
                </a:lnTo>
                <a:lnTo>
                  <a:pt x="10287000" y="6915119"/>
                </a:lnTo>
                <a:lnTo>
                  <a:pt x="0" y="691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4" t="-14312" r="-7704"/>
            </a:stretch>
          </a:blip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A7C86D8-F222-7043-BF47-1030503216DC}"/>
              </a:ext>
            </a:extLst>
          </p:cNvPr>
          <p:cNvSpPr/>
          <p:nvPr/>
        </p:nvSpPr>
        <p:spPr>
          <a:xfrm>
            <a:off x="-34787" y="-228600"/>
            <a:ext cx="4169276" cy="3994924"/>
          </a:xfrm>
          <a:custGeom>
            <a:avLst/>
            <a:gdLst/>
            <a:ahLst/>
            <a:cxnLst/>
            <a:rect l="l" t="t" r="r" b="b"/>
            <a:pathLst>
              <a:path w="4169276" h="3994924">
                <a:moveTo>
                  <a:pt x="0" y="0"/>
                </a:moveTo>
                <a:lnTo>
                  <a:pt x="4169276" y="0"/>
                </a:lnTo>
                <a:lnTo>
                  <a:pt x="4169276" y="3994924"/>
                </a:lnTo>
                <a:lnTo>
                  <a:pt x="0" y="399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FEC68-DB58-9C40-A7A0-1AA8CDF14611}"/>
              </a:ext>
            </a:extLst>
          </p:cNvPr>
          <p:cNvSpPr txBox="1"/>
          <p:nvPr/>
        </p:nvSpPr>
        <p:spPr>
          <a:xfrm>
            <a:off x="-34787" y="381000"/>
            <a:ext cx="10477499" cy="2905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17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LAMATu</a:t>
            </a:r>
            <a:r>
              <a:rPr lang="en-US" sz="8000" dirty="0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 Series is a </a:t>
            </a:r>
          </a:p>
          <a:p>
            <a:pPr algn="ctr">
              <a:lnSpc>
                <a:spcPts val="12017"/>
              </a:lnSpc>
              <a:spcBef>
                <a:spcPct val="0"/>
              </a:spcBef>
            </a:pPr>
            <a:r>
              <a:rPr lang="en-US" sz="8000" dirty="0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CRT ENABLER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AF6EB-6890-F443-9C7E-6A3F38861BE4}"/>
              </a:ext>
            </a:extLst>
          </p:cNvPr>
          <p:cNvSpPr/>
          <p:nvPr/>
        </p:nvSpPr>
        <p:spPr>
          <a:xfrm>
            <a:off x="114300" y="12418349"/>
            <a:ext cx="9911688" cy="2970448"/>
          </a:xfrm>
          <a:prstGeom prst="rect">
            <a:avLst/>
          </a:prstGeom>
          <a:gradFill flip="none" rotWithShape="1">
            <a:gsLst>
              <a:gs pos="1100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 w="57150" cmpd="thinThick">
            <a:solidFill>
              <a:srgbClr val="1561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6118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2689B-62BC-E944-BF94-4DC52BEE62F3}"/>
              </a:ext>
            </a:extLst>
          </p:cNvPr>
          <p:cNvSpPr txBox="1"/>
          <p:nvPr/>
        </p:nvSpPr>
        <p:spPr>
          <a:xfrm>
            <a:off x="1336169" y="13162918"/>
            <a:ext cx="83992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WORLD’S FIRST AI-POWERED CRT FOR</a:t>
            </a: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INFORMED NUTRIENT MANAGEMENT</a:t>
            </a:r>
            <a:endParaRPr lang="en-US" sz="3200" b="1" dirty="0">
              <a:solidFill>
                <a:srgbClr val="156118"/>
              </a:solidFill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73DD3B0E-7276-2F44-BEA8-A0C6BD7FBAC1}"/>
              </a:ext>
            </a:extLst>
          </p:cNvPr>
          <p:cNvSpPr/>
          <p:nvPr/>
        </p:nvSpPr>
        <p:spPr>
          <a:xfrm>
            <a:off x="250473" y="246360"/>
            <a:ext cx="1037048" cy="1005050"/>
          </a:xfrm>
          <a:custGeom>
            <a:avLst/>
            <a:gdLst/>
            <a:ahLst/>
            <a:cxnLst/>
            <a:rect l="l" t="t" r="r" b="b"/>
            <a:pathLst>
              <a:path w="2598040" h="2963478">
                <a:moveTo>
                  <a:pt x="0" y="0"/>
                </a:moveTo>
                <a:lnTo>
                  <a:pt x="2598040" y="0"/>
                </a:lnTo>
                <a:lnTo>
                  <a:pt x="2598040" y="2963478"/>
                </a:lnTo>
                <a:lnTo>
                  <a:pt x="0" y="2963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31974" y="-906999"/>
            <a:ext cx="4169276" cy="3994924"/>
          </a:xfrm>
          <a:custGeom>
            <a:avLst/>
            <a:gdLst/>
            <a:ahLst/>
            <a:cxnLst/>
            <a:rect l="l" t="t" r="r" b="b"/>
            <a:pathLst>
              <a:path w="4169276" h="3994924">
                <a:moveTo>
                  <a:pt x="0" y="0"/>
                </a:moveTo>
                <a:lnTo>
                  <a:pt x="4169276" y="0"/>
                </a:lnTo>
                <a:lnTo>
                  <a:pt x="4169276" y="3994924"/>
                </a:lnTo>
                <a:lnTo>
                  <a:pt x="0" y="3994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5366495"/>
            <a:ext cx="10287000" cy="2921505"/>
          </a:xfrm>
          <a:custGeom>
            <a:avLst/>
            <a:gdLst/>
            <a:ahLst/>
            <a:cxnLst/>
            <a:rect l="l" t="t" r="r" b="b"/>
            <a:pathLst>
              <a:path w="10287000" h="6915119">
                <a:moveTo>
                  <a:pt x="0" y="0"/>
                </a:moveTo>
                <a:lnTo>
                  <a:pt x="10287000" y="0"/>
                </a:lnTo>
                <a:lnTo>
                  <a:pt x="10287000" y="6915119"/>
                </a:lnTo>
                <a:lnTo>
                  <a:pt x="0" y="6915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04" t="-14312" r="-7704"/>
            </a:stretch>
          </a:blip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9FCEBE3-34A0-3C48-82A0-3CB3CCBFD9EB}"/>
              </a:ext>
            </a:extLst>
          </p:cNvPr>
          <p:cNvSpPr txBox="1"/>
          <p:nvPr/>
        </p:nvSpPr>
        <p:spPr>
          <a:xfrm>
            <a:off x="812291" y="166420"/>
            <a:ext cx="9678877" cy="292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7"/>
              </a:lnSpc>
              <a:spcBef>
                <a:spcPct val="0"/>
              </a:spcBef>
            </a:pPr>
            <a:r>
              <a:rPr lang="en-US" sz="8584" dirty="0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WHY SWITCH TO CRT-ENABLED FERTILIZER?</a:t>
            </a:r>
          </a:p>
        </p:txBody>
      </p:sp>
      <p:pic>
        <p:nvPicPr>
          <p:cNvPr id="6" name="Picture 5" descr="A diagram of a plant&#10;&#10;Description automatically generated">
            <a:extLst>
              <a:ext uri="{FF2B5EF4-FFF2-40B4-BE49-F238E27FC236}">
                <a16:creationId xmlns:a16="http://schemas.microsoft.com/office/drawing/2014/main" id="{30C91765-483D-2F47-89A1-2DD03BC8C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3" y="3167865"/>
            <a:ext cx="10174177" cy="12198630"/>
          </a:xfrm>
          <a:prstGeom prst="rect">
            <a:avLst/>
          </a:pr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E21668F1-38A1-1743-A760-1FE01AD4B562}"/>
              </a:ext>
            </a:extLst>
          </p:cNvPr>
          <p:cNvSpPr/>
          <p:nvPr/>
        </p:nvSpPr>
        <p:spPr>
          <a:xfrm>
            <a:off x="0" y="85413"/>
            <a:ext cx="1037048" cy="1005050"/>
          </a:xfrm>
          <a:custGeom>
            <a:avLst/>
            <a:gdLst/>
            <a:ahLst/>
            <a:cxnLst/>
            <a:rect l="l" t="t" r="r" b="b"/>
            <a:pathLst>
              <a:path w="2598040" h="2963478">
                <a:moveTo>
                  <a:pt x="0" y="0"/>
                </a:moveTo>
                <a:lnTo>
                  <a:pt x="2598040" y="0"/>
                </a:lnTo>
                <a:lnTo>
                  <a:pt x="2598040" y="2963478"/>
                </a:lnTo>
                <a:lnTo>
                  <a:pt x="0" y="2963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0497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342900" y="-245987"/>
            <a:ext cx="4169276" cy="3994924"/>
          </a:xfrm>
          <a:custGeom>
            <a:avLst/>
            <a:gdLst/>
            <a:ahLst/>
            <a:cxnLst/>
            <a:rect l="l" t="t" r="r" b="b"/>
            <a:pathLst>
              <a:path w="4169276" h="3994924">
                <a:moveTo>
                  <a:pt x="0" y="0"/>
                </a:moveTo>
                <a:lnTo>
                  <a:pt x="4169276" y="0"/>
                </a:lnTo>
                <a:lnTo>
                  <a:pt x="4169276" y="3994924"/>
                </a:lnTo>
                <a:lnTo>
                  <a:pt x="0" y="3994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5366495"/>
            <a:ext cx="10287000" cy="2921505"/>
          </a:xfrm>
          <a:custGeom>
            <a:avLst/>
            <a:gdLst/>
            <a:ahLst/>
            <a:cxnLst/>
            <a:rect l="l" t="t" r="r" b="b"/>
            <a:pathLst>
              <a:path w="10287000" h="6915119">
                <a:moveTo>
                  <a:pt x="0" y="0"/>
                </a:moveTo>
                <a:lnTo>
                  <a:pt x="10287000" y="0"/>
                </a:lnTo>
                <a:lnTo>
                  <a:pt x="10287000" y="6915119"/>
                </a:lnTo>
                <a:lnTo>
                  <a:pt x="0" y="6915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04" t="-14312" r="-7704"/>
            </a:stretch>
          </a:blipFill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90B39-2055-8A4B-BCB1-E4334094A7CF}"/>
              </a:ext>
            </a:extLst>
          </p:cNvPr>
          <p:cNvSpPr/>
          <p:nvPr/>
        </p:nvSpPr>
        <p:spPr>
          <a:xfrm>
            <a:off x="220786" y="12396047"/>
            <a:ext cx="9911688" cy="2970448"/>
          </a:xfrm>
          <a:prstGeom prst="rect">
            <a:avLst/>
          </a:prstGeom>
          <a:gradFill flip="none" rotWithShape="1">
            <a:gsLst>
              <a:gs pos="1100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 w="57150" cmpd="thinThick">
            <a:solidFill>
              <a:srgbClr val="1561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611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61215-223F-8A41-92F0-83564422B1E9}"/>
              </a:ext>
            </a:extLst>
          </p:cNvPr>
          <p:cNvSpPr txBox="1"/>
          <p:nvPr/>
        </p:nvSpPr>
        <p:spPr>
          <a:xfrm>
            <a:off x="579693" y="12403481"/>
            <a:ext cx="896950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TIME APPLICATION</a:t>
            </a: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TIME LABOUR</a:t>
            </a: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LIFE-TIME ENVIRONMENTAL STEWARDSHIP</a:t>
            </a:r>
            <a:endParaRPr lang="en-US" sz="3200" b="1" dirty="0">
              <a:solidFill>
                <a:srgbClr val="156118"/>
              </a:solidFill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FE6F5A7-F4A7-8540-8D31-EA77F442D3F0}"/>
              </a:ext>
            </a:extLst>
          </p:cNvPr>
          <p:cNvSpPr txBox="1"/>
          <p:nvPr/>
        </p:nvSpPr>
        <p:spPr>
          <a:xfrm>
            <a:off x="1027249" y="488594"/>
            <a:ext cx="9678877" cy="292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7"/>
              </a:lnSpc>
              <a:spcBef>
                <a:spcPct val="0"/>
              </a:spcBef>
            </a:pPr>
            <a:r>
              <a:rPr lang="en-US" sz="8584" dirty="0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WHY </a:t>
            </a:r>
            <a:r>
              <a:rPr lang="en-US" sz="8584" dirty="0" err="1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LAMATu</a:t>
            </a:r>
            <a:r>
              <a:rPr lang="en-US" sz="8584" dirty="0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 series: Your choice of CRT?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E05832E-33BE-3246-AEED-96045D74F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052442"/>
              </p:ext>
            </p:extLst>
          </p:nvPr>
        </p:nvGraphicFramePr>
        <p:xfrm>
          <a:off x="337193" y="3849569"/>
          <a:ext cx="9454508" cy="51576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10198">
                  <a:extLst>
                    <a:ext uri="{9D8B030D-6E8A-4147-A177-3AD203B41FA5}">
                      <a16:colId xmlns:a16="http://schemas.microsoft.com/office/drawing/2014/main" val="268137894"/>
                    </a:ext>
                  </a:extLst>
                </a:gridCol>
                <a:gridCol w="2724909">
                  <a:extLst>
                    <a:ext uri="{9D8B030D-6E8A-4147-A177-3AD203B41FA5}">
                      <a16:colId xmlns:a16="http://schemas.microsoft.com/office/drawing/2014/main" val="1219025291"/>
                    </a:ext>
                  </a:extLst>
                </a:gridCol>
                <a:gridCol w="2819401">
                  <a:extLst>
                    <a:ext uri="{9D8B030D-6E8A-4147-A177-3AD203B41FA5}">
                      <a16:colId xmlns:a16="http://schemas.microsoft.com/office/drawing/2014/main" val="3720478523"/>
                    </a:ext>
                  </a:extLst>
                </a:gridCol>
              </a:tblGrid>
              <a:tr h="859934"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CONVENTIONAL FERTILIZER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CRT-ENABLED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LAMATu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786811"/>
                  </a:ext>
                </a:extLst>
              </a:tr>
              <a:tr h="47774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Fertilizer price</a:t>
                      </a:r>
                    </a:p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 2.00/kg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 5.00/kg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483489"/>
                  </a:ext>
                </a:extLst>
              </a:tr>
              <a:tr h="47774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Split applications per tree/year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26165"/>
                  </a:ext>
                </a:extLst>
              </a:tr>
              <a:tr h="47774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cost per tree/year</a:t>
                      </a:r>
                    </a:p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75073"/>
                  </a:ext>
                </a:extLst>
              </a:tr>
              <a:tr h="477741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Labour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3X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*RM3/h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1X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*RM3/h </a:t>
                      </a:r>
                    </a:p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696878"/>
                  </a:ext>
                </a:extLst>
              </a:tr>
              <a:tr h="846099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Labour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cost per tree /year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*RM3/h* n trees</a:t>
                      </a:r>
                    </a:p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*RM3/h * n trees</a:t>
                      </a:r>
                    </a:p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8773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B02AA26-34F6-964A-ACD3-8906C102138B}"/>
              </a:ext>
            </a:extLst>
          </p:cNvPr>
          <p:cNvSpPr txBox="1"/>
          <p:nvPr/>
        </p:nvSpPr>
        <p:spPr>
          <a:xfrm>
            <a:off x="337193" y="9519446"/>
            <a:ext cx="945450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reduces up to </a:t>
            </a:r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37.5%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input cost</a:t>
            </a:r>
          </a:p>
          <a:p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        and </a:t>
            </a:r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66%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labour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cost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CB8609B9-0BCF-2943-82EB-95A58E985382}"/>
              </a:ext>
            </a:extLst>
          </p:cNvPr>
          <p:cNvSpPr/>
          <p:nvPr/>
        </p:nvSpPr>
        <p:spPr>
          <a:xfrm>
            <a:off x="92929" y="105227"/>
            <a:ext cx="1037048" cy="1005050"/>
          </a:xfrm>
          <a:custGeom>
            <a:avLst/>
            <a:gdLst/>
            <a:ahLst/>
            <a:cxnLst/>
            <a:rect l="l" t="t" r="r" b="b"/>
            <a:pathLst>
              <a:path w="2598040" h="2963478">
                <a:moveTo>
                  <a:pt x="0" y="0"/>
                </a:moveTo>
                <a:lnTo>
                  <a:pt x="2598040" y="0"/>
                </a:lnTo>
                <a:lnTo>
                  <a:pt x="2598040" y="2963478"/>
                </a:lnTo>
                <a:lnTo>
                  <a:pt x="0" y="2963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40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DE959646-DC24-2C42-BCDB-C9931CBB15A5}"/>
              </a:ext>
            </a:extLst>
          </p:cNvPr>
          <p:cNvSpPr txBox="1"/>
          <p:nvPr/>
        </p:nvSpPr>
        <p:spPr>
          <a:xfrm>
            <a:off x="15798" y="228600"/>
            <a:ext cx="10477499" cy="2905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17"/>
              </a:lnSpc>
              <a:spcBef>
                <a:spcPct val="0"/>
              </a:spcBef>
            </a:pPr>
            <a:r>
              <a:rPr lang="en-US" sz="8000" dirty="0">
                <a:solidFill>
                  <a:srgbClr val="333333"/>
                </a:solidFill>
                <a:latin typeface="Impact"/>
                <a:ea typeface="Impact"/>
                <a:cs typeface="Impact"/>
                <a:sym typeface="Impact"/>
              </a:rPr>
              <a:t>LAMAT environmental pledge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F5357412-01DB-5F4F-B953-F55092917F6B}"/>
              </a:ext>
            </a:extLst>
          </p:cNvPr>
          <p:cNvSpPr/>
          <p:nvPr/>
        </p:nvSpPr>
        <p:spPr>
          <a:xfrm>
            <a:off x="0" y="15366495"/>
            <a:ext cx="10287000" cy="2921505"/>
          </a:xfrm>
          <a:custGeom>
            <a:avLst/>
            <a:gdLst/>
            <a:ahLst/>
            <a:cxnLst/>
            <a:rect l="l" t="t" r="r" b="b"/>
            <a:pathLst>
              <a:path w="10287000" h="6915119">
                <a:moveTo>
                  <a:pt x="0" y="0"/>
                </a:moveTo>
                <a:lnTo>
                  <a:pt x="10287000" y="0"/>
                </a:lnTo>
                <a:lnTo>
                  <a:pt x="10287000" y="6915119"/>
                </a:lnTo>
                <a:lnTo>
                  <a:pt x="0" y="691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4" t="-14312" r="-7704"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4777E-CD6B-CD4A-8FB1-1C964893118C}"/>
              </a:ext>
            </a:extLst>
          </p:cNvPr>
          <p:cNvSpPr txBox="1"/>
          <p:nvPr/>
        </p:nvSpPr>
        <p:spPr>
          <a:xfrm>
            <a:off x="658351" y="2819400"/>
            <a:ext cx="8970341" cy="1092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Malaysia, the existing CRT’s technologies</a:t>
            </a: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acquired through international patents</a:t>
            </a: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 err="1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LAMATu</a:t>
            </a:r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series of CRT,  is a </a:t>
            </a: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homegrown local invention</a:t>
            </a: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empowering the local agriculture scene </a:t>
            </a: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its core value, sustainability</a:t>
            </a: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1% nitrous oxide emission factor from</a:t>
            </a: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nitrogenous fertilizer, </a:t>
            </a:r>
          </a:p>
          <a:p>
            <a:pPr algn="ctr"/>
            <a:r>
              <a:rPr lang="en-US" sz="3200" b="1" dirty="0" err="1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LAMATu</a:t>
            </a:r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able to reduce up to 75% of GHG </a:t>
            </a: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emission resulting from the fertilization of</a:t>
            </a:r>
          </a:p>
          <a:p>
            <a:pPr algn="ctr"/>
            <a:r>
              <a:rPr lang="en-US" sz="3200" b="1" dirty="0">
                <a:solidFill>
                  <a:srgbClr val="156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hectare of oil palm plantation, annually </a:t>
            </a:r>
          </a:p>
          <a:p>
            <a:pPr algn="ctr"/>
            <a:endParaRPr lang="en-US" sz="3200" b="1" dirty="0">
              <a:solidFill>
                <a:srgbClr val="156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{C678D0B9-B517-E740-A019-070E012C9084}tf16401378</Template>
  <TotalTime>878</TotalTime>
  <Words>336</Words>
  <Application>Microsoft Macintosh PowerPoint</Application>
  <PresentationFormat>Custom</PresentationFormat>
  <Paragraphs>115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Helvetica</vt:lpstr>
      <vt:lpstr>Wide</vt:lpstr>
      <vt:lpstr>Calibri</vt:lpstr>
      <vt:lpstr>Arial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Palm sunday greetings instagram stories</dc:title>
  <cp:lastModifiedBy>NISHA A/P THOPLA GOVENDER</cp:lastModifiedBy>
  <cp:revision>45</cp:revision>
  <dcterms:created xsi:type="dcterms:W3CDTF">2006-08-16T00:00:00Z</dcterms:created>
  <dcterms:modified xsi:type="dcterms:W3CDTF">2025-01-24T03:39:40Z</dcterms:modified>
  <dc:identifier>DAGPNPYsfjQ</dc:identifier>
</cp:coreProperties>
</file>